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87949" autoAdjust="0"/>
  </p:normalViewPr>
  <p:slideViewPr>
    <p:cSldViewPr snapToGrid="0" showGuides="1">
      <p:cViewPr varScale="1">
        <p:scale>
          <a:sx n="71" d="100"/>
          <a:sy n="71" d="100"/>
        </p:scale>
        <p:origin x="-4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68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DAD411-51A3-44EC-A607-AABB9E0BDAA8}" type="datetime1">
              <a:rPr lang="pt-BR" smtClean="0"/>
              <a:pPr rtl="0"/>
              <a:t>19/03/2021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65547-F970-4280-B697-690EC9C34826}" type="datetime1">
              <a:rPr lang="pt-BR" smtClean="0"/>
              <a:pPr/>
              <a:t>19/03/2021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pt-BR" smtClean="0"/>
              <a:pPr rtl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7979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Título vem aqui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 err="1"/>
              <a:t>email</a:t>
            </a:r>
            <a:endParaRPr lang="pt-BR" noProof="0" dirty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pt-BR" noProof="0" dirty="0"/>
              <a:t>URL do site vem aqui</a:t>
            </a:r>
          </a:p>
        </p:txBody>
      </p:sp>
      <p:pic>
        <p:nvPicPr>
          <p:cNvPr id="17" name="Gráfico 16" descr="Envelop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áfico 17" descr="Rede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do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Envelope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áfico 19" descr="Rede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 err="1"/>
              <a:t>email</a:t>
            </a:r>
            <a:endParaRPr lang="pt-BR" noProof="0" dirty="0"/>
          </a:p>
        </p:txBody>
      </p:sp>
      <p:sp>
        <p:nvSpPr>
          <p:cNvPr id="22" name="Espaço Reservado para Texto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pt-BR" noProof="0" dirty="0"/>
              <a:t>URL do site vem aqui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Título vem aqui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orma Livre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t-BR" noProof="0" dirty="0"/>
              </a:p>
            </p:txBody>
          </p:sp>
          <p:sp>
            <p:nvSpPr>
              <p:cNvPr id="20" name="Forma Livre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t-BR" noProof="0" dirty="0"/>
              </a:p>
            </p:txBody>
          </p:sp>
        </p:grpSp>
      </p:grp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orma Livre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5" name="Forma livre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6" name="Forma Livre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orma Livre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0" name="Forma livre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2" name="Forma Livre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orma Livre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3" name="Forma livre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4" name="Forma Livre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19" name="Espaço reservado para conteúdo 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Imagem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orma livre 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2" name="Forma livre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23" name="Forma Livre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7" name="Espaço Reservado para Texto 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 noProof="0" dirty="0"/>
              <a:t>Título vem aqui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vre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dirty="0"/>
              <a:t>Texto fictício vem aqui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orma Livre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2" name="Forma livre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3" name="Forma Livre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 noProof="0" smtClean="0"/>
              <a:t>Editar estilos de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Espaço Reservado para Imagem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Espaço Reservado para Imagem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xmlns="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accent2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dirty="0"/>
              <a:t>Tópico 01 vem aqui</a:t>
            </a: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25" name="Espaço Reservado para Conteúdo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dirty="0"/>
              <a:t>Tópico 02 vem aqui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Imagem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9" name="Espaço Reservado para Imagem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xmlns="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orma Livre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3" name="Forma livre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Espaço Reservado para o Número do Slide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orma Livre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7" name="Forma livre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  <p:sp>
          <p:nvSpPr>
            <p:cNvPr id="38" name="Forma Livre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bg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Espaço Reservado para o Número do Slide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Espaço Reservado para Imagem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Espaço Reservado para Imagem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dirty="0"/>
              <a:t>Executivo 01</a:t>
            </a:r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dirty="0"/>
              <a:t>Executivo 01</a:t>
            </a:r>
          </a:p>
        </p:txBody>
      </p:sp>
      <p:sp>
        <p:nvSpPr>
          <p:cNvPr id="31" name="Espaço Reservado para Conteúdo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32" name="Espaço Reservado para Conteúdo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dirty="0"/>
              <a:t>Executivo 01</a:t>
            </a:r>
          </a:p>
        </p:txBody>
      </p:sp>
      <p:sp>
        <p:nvSpPr>
          <p:cNvPr id="33" name="Espaço Reservado para Conteúdo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smtClean="0"/>
              <a:t>Editar estilos de texto Mestre</a:t>
            </a:r>
          </a:p>
        </p:txBody>
      </p:sp>
      <p:sp>
        <p:nvSpPr>
          <p:cNvPr id="34" name="Espaço Reservado para Conteúdo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pt-BR" noProof="0" dirty="0"/>
              <a:t>Executivo 01</a:t>
            </a:r>
          </a:p>
        </p:txBody>
      </p:sp>
    </p:spTree>
    <p:extLst>
      <p:ext uri="{BB962C8B-B14F-4D97-AF65-F5344CB8AC3E}">
        <p14:creationId xmlns:p14="http://schemas.microsoft.com/office/powerpoint/2010/main" xmlns="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3B5D4D7-8A2B-47AF-98EF-704B6B792E96}" type="datetime1">
              <a:rPr lang="pt-BR" noProof="0" smtClean="0"/>
              <a:pPr rtl="0"/>
              <a:t>19/03/2021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xmlns="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908" y="1156399"/>
            <a:ext cx="5646917" cy="1788964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Mesa 63: </a:t>
            </a:r>
            <a:r>
              <a:rPr lang="pt-BR" sz="1400" dirty="0" smtClean="0"/>
              <a:t>Produção </a:t>
            </a:r>
            <a:r>
              <a:rPr lang="pt-BR" sz="1400" dirty="0"/>
              <a:t>do espaço e o crescimento da desigualdade: metropolização, </a:t>
            </a:r>
            <a:r>
              <a:rPr lang="pt-BR" sz="1400" dirty="0" err="1"/>
              <a:t>necropolítica</a:t>
            </a:r>
            <a:r>
              <a:rPr lang="pt-BR" sz="1400" dirty="0"/>
              <a:t>, segregação, discurso </a:t>
            </a:r>
            <a:r>
              <a:rPr lang="pt-BR" sz="1400" dirty="0" err="1"/>
              <a:t>anti-democrático</a:t>
            </a:r>
            <a:r>
              <a:rPr lang="pt-BR" sz="1400" dirty="0"/>
              <a:t> e lutas de </a:t>
            </a:r>
            <a:r>
              <a:rPr lang="pt-BR" sz="1400" dirty="0" smtClean="0"/>
              <a:t>resistência</a:t>
            </a: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Coordenadores: </a:t>
            </a:r>
            <a:br>
              <a:rPr lang="pt-BR" sz="1200" dirty="0" smtClean="0"/>
            </a:br>
            <a:r>
              <a:rPr lang="pt-BR" sz="1200" dirty="0" smtClean="0"/>
              <a:t>Sandra Lencioni, Alvaro Ferreira, João Ferrão, José </a:t>
            </a:r>
            <a:r>
              <a:rPr lang="pt-BR" sz="1200" dirty="0" err="1" smtClean="0"/>
              <a:t>Borzacchiello</a:t>
            </a:r>
            <a:r>
              <a:rPr lang="pt-BR" sz="1200" dirty="0" smtClean="0"/>
              <a:t> da Silva</a:t>
            </a:r>
            <a:endParaRPr lang="pt-BR" sz="1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908" y="3085105"/>
            <a:ext cx="5795782" cy="3601941"/>
          </a:xfrm>
        </p:spPr>
        <p:txBody>
          <a:bodyPr rtlCol="0"/>
          <a:lstStyle/>
          <a:p>
            <a:r>
              <a:rPr lang="pt-BR" sz="1200" dirty="0" smtClean="0">
                <a:latin typeface="+mj-lt"/>
              </a:rPr>
              <a:t>Resumo: A </a:t>
            </a:r>
            <a:r>
              <a:rPr lang="pt-BR" sz="1200" dirty="0">
                <a:latin typeface="+mj-lt"/>
              </a:rPr>
              <a:t>metropolização marca o momento atual da produção do espaço e das práticas espaciais que nele se realizam. Contribui para a realização de profundas transformações das formas, estrutura e dinâmicas espaciais. A metropolização do espaço não se restringe às regiões metropolitanas, já que incorpora as cidades médias e pequenas</a:t>
            </a:r>
            <a:r>
              <a:rPr lang="pt-BR" sz="1200" dirty="0" smtClean="0">
                <a:latin typeface="+mj-lt"/>
              </a:rPr>
              <a:t>.</a:t>
            </a:r>
          </a:p>
          <a:p>
            <a:r>
              <a:rPr lang="pt-BR" sz="1200" dirty="0">
                <a:latin typeface="+mj-lt"/>
              </a:rPr>
              <a:t>Vivenciamos uma transformação que incorpora as dimensões econômica e social, em que grandes investimentos da esfera pública viabilizam a expansão das áreas centrais, articuladas à reprodução do capital </a:t>
            </a:r>
            <a:r>
              <a:rPr lang="pt-BR" sz="1200" dirty="0" smtClean="0">
                <a:latin typeface="+mj-lt"/>
              </a:rPr>
              <a:t>financeiro </a:t>
            </a:r>
            <a:r>
              <a:rPr lang="pt-BR" sz="1200" dirty="0">
                <a:latin typeface="+mj-lt"/>
              </a:rPr>
              <a:t>que produz segregação e apropriação desigual do espaço urbano. </a:t>
            </a:r>
            <a:r>
              <a:rPr lang="pt-PT" sz="1200" dirty="0">
                <a:latin typeface="+mj-lt"/>
              </a:rPr>
              <a:t>Grande parte dos projetos de revitalização, que alteram as características do lugar, leva a processos de gentrificação, </a:t>
            </a:r>
            <a:r>
              <a:rPr lang="pt-PT" sz="1200" dirty="0" smtClean="0">
                <a:latin typeface="+mj-lt"/>
              </a:rPr>
              <a:t>o que </a:t>
            </a:r>
            <a:r>
              <a:rPr lang="pt-PT" sz="1200" dirty="0">
                <a:latin typeface="+mj-lt"/>
              </a:rPr>
              <a:t>de certa </a:t>
            </a:r>
            <a:r>
              <a:rPr lang="pt-PT" sz="1200" dirty="0" smtClean="0">
                <a:latin typeface="+mj-lt"/>
              </a:rPr>
              <a:t>maneira </a:t>
            </a:r>
            <a:r>
              <a:rPr lang="pt-PT" sz="1200" dirty="0">
                <a:latin typeface="+mj-lt"/>
              </a:rPr>
              <a:t>não deixa de ser uma forma de espoliação. </a:t>
            </a:r>
            <a:endParaRPr lang="pt-BR" sz="1200" dirty="0">
              <a:latin typeface="+mj-lt"/>
            </a:endParaRPr>
          </a:p>
          <a:p>
            <a:r>
              <a:rPr lang="pt-BR" sz="1200" dirty="0">
                <a:latin typeface="+mj-lt"/>
              </a:rPr>
              <a:t>No século XXI temos observado o acirramento das tensões e conflitos na produção do espaço, exemplificados na segregação, na </a:t>
            </a:r>
            <a:r>
              <a:rPr lang="pt-BR" sz="1200" dirty="0" err="1">
                <a:latin typeface="+mj-lt"/>
              </a:rPr>
              <a:t>necropolítica</a:t>
            </a:r>
            <a:r>
              <a:rPr lang="pt-BR" sz="1200" dirty="0">
                <a:latin typeface="+mj-lt"/>
              </a:rPr>
              <a:t>, na gentrificação e em discursos </a:t>
            </a:r>
            <a:r>
              <a:rPr lang="pt-BR" sz="1200" dirty="0" err="1">
                <a:latin typeface="+mj-lt"/>
              </a:rPr>
              <a:t>anti-democráticos</a:t>
            </a:r>
            <a:r>
              <a:rPr lang="pt-BR" sz="1200" dirty="0" smtClean="0">
                <a:latin typeface="+mj-lt"/>
              </a:rPr>
              <a:t>. A </a:t>
            </a:r>
            <a:r>
              <a:rPr lang="pt-BR" sz="1200" dirty="0">
                <a:latin typeface="+mj-lt"/>
              </a:rPr>
              <a:t>análise desses processos e das táticas e estratégias de luta contra </a:t>
            </a:r>
            <a:r>
              <a:rPr lang="pt-BR" sz="1200" dirty="0" smtClean="0">
                <a:latin typeface="+mj-lt"/>
              </a:rPr>
              <a:t>eles,</a:t>
            </a:r>
            <a:r>
              <a:rPr lang="pt-BR" sz="1200" dirty="0">
                <a:latin typeface="+mj-lt"/>
              </a:rPr>
              <a:t> assim como a apresentação de agendas transformadoras alternativas desejáveis e exequíveis, </a:t>
            </a:r>
            <a:r>
              <a:rPr lang="pt-BR" sz="1200" dirty="0" smtClean="0">
                <a:latin typeface="+mj-lt"/>
              </a:rPr>
              <a:t>são o </a:t>
            </a:r>
            <a:r>
              <a:rPr lang="pt-BR" sz="1200" dirty="0">
                <a:latin typeface="+mj-lt"/>
              </a:rPr>
              <a:t>objetivo desta mesa temática.</a:t>
            </a:r>
          </a:p>
          <a:p>
            <a:pPr rtl="0"/>
            <a:endParaRPr lang="pt-BR" dirty="0"/>
          </a:p>
        </p:txBody>
      </p:sp>
      <p:pic>
        <p:nvPicPr>
          <p:cNvPr id="10" name="Espaço Reservado para Imagem 9" descr="Paisagem urbana">
            <a:extLst>
              <a:ext uri="{FF2B5EF4-FFF2-40B4-BE49-F238E27FC236}">
                <a16:creationId xmlns:a16="http://schemas.microsoft.com/office/drawing/2014/main" xmlns="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520" y="387139"/>
            <a:ext cx="2493480" cy="68281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643097" y="523890"/>
            <a:ext cx="2548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http://www.egal2021.ar/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04738" y="523890"/>
            <a:ext cx="4420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+mj-lt"/>
              </a:rPr>
              <a:t>Convidamos a todos para participar com a apresentação de seus trabalhos de pesquisa em nossa mesa </a:t>
            </a:r>
            <a:r>
              <a:rPr lang="pt-BR" sz="1400" dirty="0" smtClean="0">
                <a:solidFill>
                  <a:schemeClr val="bg1"/>
                </a:solidFill>
                <a:latin typeface="+mj-lt"/>
              </a:rPr>
              <a:t>temática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476877" y="70163"/>
            <a:ext cx="4577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+mj-lt"/>
              </a:rPr>
              <a:t>30 de novembro a 04 de dezembro de 2021, em </a:t>
            </a:r>
            <a:r>
              <a:rPr lang="pt-BR" sz="1200" dirty="0" smtClean="0">
                <a:solidFill>
                  <a:schemeClr val="bg1"/>
                </a:solidFill>
                <a:latin typeface="+mj-lt"/>
              </a:rPr>
              <a:t>Córdoba</a:t>
            </a:r>
            <a:r>
              <a:rPr lang="pt-BR" sz="1200" dirty="0">
                <a:solidFill>
                  <a:schemeClr val="bg1"/>
                </a:solidFill>
                <a:latin typeface="+mj-lt"/>
              </a:rPr>
              <a:t>, na Argentina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82" y="70163"/>
            <a:ext cx="3205355" cy="146959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70" y="686709"/>
            <a:ext cx="5627096" cy="538933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906449" y="6160643"/>
            <a:ext cx="4977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+mj-lt"/>
              </a:rPr>
              <a:t>Prazo máximo para envio dos Resumos Ampliados: 01/04/2021</a:t>
            </a:r>
            <a:endParaRPr lang="pt-BR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172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239_TF34076243" id="{B19F647D-052F-462D-B13C-2924197F5B65}" vid="{157B9AD0-794D-43A3-8A38-D606FE21B80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esferas azuis</Template>
  <TotalTime>0</TotalTime>
  <Words>221</Words>
  <Application>Microsoft Office PowerPoint</Application>
  <PresentationFormat>Personalizar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 Mesa 63: Produção do espaço e o crescimento da desigualdade: metropolização, necropolítica, segregação, discurso anti-democrático e lutas de resistência   Coordenadores:  Sandra Lencioni, Alvaro Ferreira, João Ferrão, José Borzacchiello da Silva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2021-03-17T12:20:06Z</dcterms:created>
  <dcterms:modified xsi:type="dcterms:W3CDTF">2021-03-19T19:45:57Z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